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4" r:id="rId12"/>
    <p:sldId id="276" r:id="rId13"/>
    <p:sldId id="277" r:id="rId14"/>
    <p:sldId id="279" r:id="rId15"/>
    <p:sldId id="280" r:id="rId16"/>
    <p:sldId id="281" r:id="rId17"/>
    <p:sldId id="282" r:id="rId18"/>
    <p:sldId id="283" r:id="rId19"/>
    <p:sldId id="285" r:id="rId20"/>
    <p:sldId id="292" r:id="rId21"/>
    <p:sldId id="296" r:id="rId22"/>
    <p:sldId id="297" r:id="rId23"/>
    <p:sldId id="298" r:id="rId24"/>
    <p:sldId id="299" r:id="rId25"/>
    <p:sldId id="300" r:id="rId26"/>
    <p:sldId id="301" r:id="rId27"/>
    <p:sldId id="303" r:id="rId28"/>
    <p:sldId id="304" r:id="rId29"/>
    <p:sldId id="305" r:id="rId30"/>
    <p:sldId id="306" r:id="rId31"/>
    <p:sldId id="307" r:id="rId32"/>
    <p:sldId id="309" r:id="rId33"/>
    <p:sldId id="310" r:id="rId34"/>
    <p:sldId id="311" r:id="rId35"/>
    <p:sldId id="312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4" r:id="rId46"/>
    <p:sldId id="325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EC2019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59A1"/>
    <a:srgbClr val="8C3794"/>
    <a:srgbClr val="6F0579"/>
    <a:srgbClr val="B38BBF"/>
    <a:srgbClr val="993366"/>
    <a:srgbClr val="660033"/>
    <a:srgbClr val="C67C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352" autoAdjust="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EA0FCD45-1742-EA9E-78E9-FCED8E2581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9AEF5B-AB14-8F01-9415-1DA84E49DC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2B4E7-5E0C-4C23-9036-97879D73F745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DE3898A-171D-904A-7F71-DB141ABFD3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2D20F4-9422-F5BB-FAC3-AC76556493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78B17-6051-4470-836B-E8A42688AF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87681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02D39-55EB-489A-9BFA-EAD58467FDC7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B0FF7-3D83-4BC0-9A2F-677616D3B3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00021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224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961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219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81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857DAB-1886-CF68-E5E6-2B759F1CF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7A2189B-A091-EDAD-8421-8461E5B23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12392C-9836-E3EE-1AFD-5F9F4601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01AB916-05A5-07A3-93DF-8CC54569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51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733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019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102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816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756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917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842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BED-F3EA-4E03-AA35-7F53C4754370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69EF0-FD21-4FC4-81AF-387BFEA8B8C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315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A34B2-788A-45AE-B0A3-5659E49BAB33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B237F4-796B-B718-7FDD-9194B90A2968}"/>
              </a:ext>
            </a:extLst>
          </p:cNvPr>
          <p:cNvSpPr txBox="1"/>
          <p:nvPr userDrawn="1"/>
        </p:nvSpPr>
        <p:spPr>
          <a:xfrm>
            <a:off x="5628161" y="69331"/>
            <a:ext cx="270067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31 de marzo del 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informa:</a:t>
            </a:r>
          </a:p>
          <a:p>
            <a:r>
              <a:rPr lang="es-MX" sz="1050" b="1" dirty="0">
                <a:solidFill>
                  <a:srgbClr val="7030A0"/>
                </a:solidFill>
              </a:rPr>
              <a:t>01 de enero al 31 de marzo del 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información: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MX" sz="1050" b="1" dirty="0">
                <a:solidFill>
                  <a:srgbClr val="002060"/>
                </a:solidFill>
              </a:rPr>
              <a:t>Lic. María Teresa Nares Cisneros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Contralora Interna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07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1" r:id="rId12"/>
    <p:sldLayoutId id="214748372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3B572A-F001-4F7A-B936-8568C88DE4A6}"/>
              </a:ext>
            </a:extLst>
          </p:cNvPr>
          <p:cNvSpPr txBox="1"/>
          <p:nvPr/>
        </p:nvSpPr>
        <p:spPr>
          <a:xfrm>
            <a:off x="982523" y="5037348"/>
            <a:ext cx="4377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s-MX" sz="2800" dirty="0">
                <a:solidFill>
                  <a:prstClr val="white"/>
                </a:solidFill>
              </a:rPr>
              <a:t>RESULTADOS DE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6D6BA79-1C85-4653-87D5-811FE6A623BF}"/>
              </a:ext>
            </a:extLst>
          </p:cNvPr>
          <p:cNvSpPr txBox="1"/>
          <p:nvPr/>
        </p:nvSpPr>
        <p:spPr>
          <a:xfrm>
            <a:off x="902312" y="5545178"/>
            <a:ext cx="4377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s-MX" sz="4800" dirty="0">
                <a:solidFill>
                  <a:prstClr val="white"/>
                </a:solidFill>
              </a:rPr>
              <a:t>AUDITORÍAS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1BD048C-B31D-4232-8C8D-A6D2735E1E29}"/>
              </a:ext>
            </a:extLst>
          </p:cNvPr>
          <p:cNvCxnSpPr>
            <a:cxnSpLocks/>
          </p:cNvCxnSpPr>
          <p:nvPr/>
        </p:nvCxnSpPr>
        <p:spPr>
          <a:xfrm>
            <a:off x="720459" y="4713011"/>
            <a:ext cx="2159198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961F3F37-28FF-425C-BCA4-32FFF5158E6A}"/>
              </a:ext>
            </a:extLst>
          </p:cNvPr>
          <p:cNvCxnSpPr>
            <a:cxnSpLocks/>
          </p:cNvCxnSpPr>
          <p:nvPr/>
        </p:nvCxnSpPr>
        <p:spPr>
          <a:xfrm>
            <a:off x="720459" y="6178310"/>
            <a:ext cx="757925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7906C2B-D640-4A8D-9E02-FCD02ABE70C8}"/>
              </a:ext>
            </a:extLst>
          </p:cNvPr>
          <p:cNvCxnSpPr>
            <a:cxnSpLocks/>
          </p:cNvCxnSpPr>
          <p:nvPr/>
        </p:nvCxnSpPr>
        <p:spPr>
          <a:xfrm>
            <a:off x="741889" y="4698725"/>
            <a:ext cx="0" cy="1479587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B6BEA18-9AEF-40EB-B1ED-A6CD5F1DFF97}"/>
              </a:ext>
            </a:extLst>
          </p:cNvPr>
          <p:cNvCxnSpPr>
            <a:cxnSpLocks/>
          </p:cNvCxnSpPr>
          <p:nvPr/>
        </p:nvCxnSpPr>
        <p:spPr>
          <a:xfrm flipH="1">
            <a:off x="3395093" y="4713011"/>
            <a:ext cx="2159198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B1B24AB-9E51-4697-A4B6-BCBC3EDCB0B2}"/>
              </a:ext>
            </a:extLst>
          </p:cNvPr>
          <p:cNvCxnSpPr>
            <a:cxnSpLocks/>
          </p:cNvCxnSpPr>
          <p:nvPr/>
        </p:nvCxnSpPr>
        <p:spPr>
          <a:xfrm flipH="1">
            <a:off x="4670435" y="6178310"/>
            <a:ext cx="88385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45FE9BDE-970B-491A-B221-553C959F4557}"/>
              </a:ext>
            </a:extLst>
          </p:cNvPr>
          <p:cNvCxnSpPr>
            <a:cxnSpLocks/>
          </p:cNvCxnSpPr>
          <p:nvPr/>
        </p:nvCxnSpPr>
        <p:spPr>
          <a:xfrm>
            <a:off x="5533454" y="4698723"/>
            <a:ext cx="0" cy="149840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>
            <a:extLst>
              <a:ext uri="{FF2B5EF4-FFF2-40B4-BE49-F238E27FC236}">
                <a16:creationId xmlns:a16="http://schemas.microsoft.com/office/drawing/2014/main" id="{A04DCAA8-D10D-4118-B323-111F9FEB69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466" y="412106"/>
            <a:ext cx="3710307" cy="1274775"/>
          </a:xfrm>
          <a:prstGeom prst="rect">
            <a:avLst/>
          </a:prstGeom>
        </p:spPr>
      </p:pic>
      <p:sp>
        <p:nvSpPr>
          <p:cNvPr id="3" name="Hexágono 2">
            <a:extLst>
              <a:ext uri="{FF2B5EF4-FFF2-40B4-BE49-F238E27FC236}">
                <a16:creationId xmlns:a16="http://schemas.microsoft.com/office/drawing/2014/main" id="{209EF370-1B66-9B15-E1C5-B541BCCEDA2F}"/>
              </a:ext>
            </a:extLst>
          </p:cNvPr>
          <p:cNvSpPr/>
          <p:nvPr/>
        </p:nvSpPr>
        <p:spPr>
          <a:xfrm>
            <a:off x="5331577" y="97948"/>
            <a:ext cx="2780889" cy="1441521"/>
          </a:xfrm>
          <a:prstGeom prst="hexagon">
            <a:avLst/>
          </a:prstGeom>
          <a:solidFill>
            <a:srgbClr val="9059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765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2020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818416"/>
              </p:ext>
            </p:extLst>
          </p:nvPr>
        </p:nvGraphicFramePr>
        <p:xfrm>
          <a:off x="251792" y="1745989"/>
          <a:ext cx="11648660" cy="15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Auditoría financiera y de cumplimiento al Primer Avance de Gestión del ejercicio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Diciembre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025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2021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333736"/>
              </p:ext>
            </p:extLst>
          </p:nvPr>
        </p:nvGraphicFramePr>
        <p:xfrm>
          <a:off x="251792" y="1745989"/>
          <a:ext cx="11648660" cy="4987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financiera y de cumplimiento al 2° y 3er Avance de Gestión del ejercicio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Enero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79764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al 1er Avance de Gestión del Ejercicio Fiscal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Febrero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999294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al 2° y 3er Avance de Gestión del ejercicio fiscal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10829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Comités Distritales Electorales proceso electoral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027730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Comités Municipales Electoral proceso electoral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477348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permanencia personal del IEC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261081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al cuarto trimestre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930274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057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2021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18200"/>
              </p:ext>
            </p:extLst>
          </p:nvPr>
        </p:nvGraphicFramePr>
        <p:xfrm>
          <a:off x="251792" y="1745989"/>
          <a:ext cx="11648660" cy="4688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al PRIMER trimestre de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Mayo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79764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Auditoria a las operaciones al segundo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Junio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01596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al tercer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Junio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07868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Cuatro Trimestre 2019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Junio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89638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para verificar: Puntualidad, asistencia y permanencia del personal del Instituto ejercicio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Julio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383411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Comités Municipales Electorales proceso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Julio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19037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600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2021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019254"/>
              </p:ext>
            </p:extLst>
          </p:nvPr>
        </p:nvGraphicFramePr>
        <p:xfrm>
          <a:off x="251792" y="1745989"/>
          <a:ext cx="11648660" cy="4987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del cuarto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Agosto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79764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del Primer Trimestre ejercicio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Septiembre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01596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Primer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Septiembre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07868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segundo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Octubre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89638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Durante el mes de </a:t>
                      </a:r>
                      <a:r>
                        <a:rPr lang="es-MX" sz="1600" b="1" dirty="0">
                          <a:solidFill>
                            <a:srgbClr val="8C3794"/>
                          </a:solidFill>
                        </a:rPr>
                        <a:t>noviembre de 2021 </a:t>
                      </a:r>
                      <a:r>
                        <a:rPr lang="es-MX" sz="1600" dirty="0"/>
                        <a:t>no se concluyeron auditorías.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383411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cuarto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Diciembre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19037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tercer trimestre ejercicio 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/>
                        <a:t>Diciembre</a:t>
                      </a:r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810483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36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2022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560586"/>
              </p:ext>
            </p:extLst>
          </p:nvPr>
        </p:nvGraphicFramePr>
        <p:xfrm>
          <a:off x="251792" y="1745989"/>
          <a:ext cx="11648660" cy="349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</a:t>
                      </a:r>
                      <a:r>
                        <a:rPr lang="es-MX" sz="1600" b="1" dirty="0">
                          <a:solidFill>
                            <a:srgbClr val="8C3794"/>
                          </a:solidFill>
                        </a:rPr>
                        <a:t>enero de 2022 </a:t>
                      </a:r>
                      <a:r>
                        <a:rPr lang="es-MX" sz="1600" dirty="0"/>
                        <a:t>no se concluyeron auditorías.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878321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a las operaciones del segundo trimestres ejercicio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febrero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Auditoría de seguimiento a las operaciones del Primer Trimestre ejercicio 2021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febrero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900800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strike="noStrike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strike="noStrike" dirty="0"/>
                        <a:t>Durante el mes de </a:t>
                      </a:r>
                      <a:r>
                        <a:rPr lang="es-MX" sz="1600" b="1" strike="noStrike" dirty="0">
                          <a:solidFill>
                            <a:srgbClr val="8C3794"/>
                          </a:solidFill>
                        </a:rPr>
                        <a:t>marzo de 2022 </a:t>
                      </a:r>
                      <a:r>
                        <a:rPr lang="es-MX" sz="1600" strike="noStrike" dirty="0"/>
                        <a:t>no se concluyeron auditorías. </a:t>
                      </a:r>
                    </a:p>
                    <a:p>
                      <a:pPr algn="ctr"/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strike="noStrike" dirty="0"/>
                        <a:t>Durante el mes de </a:t>
                      </a:r>
                      <a:r>
                        <a:rPr lang="es-MX" sz="1600" b="1" strike="noStrike" dirty="0">
                          <a:solidFill>
                            <a:srgbClr val="8C3794"/>
                          </a:solidFill>
                        </a:rPr>
                        <a:t>marzo de 2022 </a:t>
                      </a:r>
                      <a:r>
                        <a:rPr lang="es-MX" sz="1600" strike="noStrike" dirty="0"/>
                        <a:t>no se concluyeron auditorías. </a:t>
                      </a:r>
                    </a:p>
                    <a:p>
                      <a:pPr algn="ctr"/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strike="noStrike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995028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124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2022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068591"/>
              </p:ext>
            </p:extLst>
          </p:nvPr>
        </p:nvGraphicFramePr>
        <p:xfrm>
          <a:off x="251792" y="1745989"/>
          <a:ext cx="11648660" cy="205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a las operaciones del tercer trimestre ejercicio 2021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Segundo Trimestre ejercicio 2021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900800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D6BCB96D-DE94-9A5D-39A4-C745AF57D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596339"/>
              </p:ext>
            </p:extLst>
          </p:nvPr>
        </p:nvGraphicFramePr>
        <p:xfrm>
          <a:off x="251792" y="3801827"/>
          <a:ext cx="11648660" cy="1065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1848566857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77350534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505091803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1976847840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1499696233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195142157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Integral a las operaciones del cuarto trimestre ejercicio 2021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54432"/>
                  </a:ext>
                </a:extLst>
              </a:tr>
              <a:tr h="522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Tercer Trimestre ejercicio 2021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98768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C40542AF-054E-2C61-CDB4-C33497178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882299"/>
              </p:ext>
            </p:extLst>
          </p:nvPr>
        </p:nvGraphicFramePr>
        <p:xfrm>
          <a:off x="251792" y="4867422"/>
          <a:ext cx="11648660" cy="522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268703731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4227985006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51781315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407937076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902403917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227002560"/>
                    </a:ext>
                  </a:extLst>
                </a:gridCol>
              </a:tblGrid>
              <a:tr h="522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Cuarto Trimestre ejercicio 2021</a:t>
                      </a:r>
                      <a:r>
                        <a:rPr lang="es-MX" sz="1600" dirty="0"/>
                        <a:t>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 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827562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248EB12-F683-4B13-921A-7C1F8AA44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712995"/>
              </p:ext>
            </p:extLst>
          </p:nvPr>
        </p:nvGraphicFramePr>
        <p:xfrm>
          <a:off x="251792" y="5335040"/>
          <a:ext cx="11648660" cy="522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268703731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4227985006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51781315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407937076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902403917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227002560"/>
                    </a:ext>
                  </a:extLst>
                </a:gridCol>
              </a:tblGrid>
              <a:tr h="522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 a las operaciones del Primer Trimestre del ejercicio 2022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827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533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2022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248293"/>
              </p:ext>
            </p:extLst>
          </p:nvPr>
        </p:nvGraphicFramePr>
        <p:xfrm>
          <a:off x="251792" y="1745989"/>
          <a:ext cx="11648660" cy="1512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1er Trimestre ejercicio 2022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900800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032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E219A0-1593-4526-8967-285B615A7E39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8D781EC-FF62-4217-9A8A-4E897CA7C4BC}"/>
              </a:ext>
            </a:extLst>
          </p:cNvPr>
          <p:cNvSpPr/>
          <p:nvPr/>
        </p:nvSpPr>
        <p:spPr>
          <a:xfrm>
            <a:off x="377924" y="133349"/>
            <a:ext cx="437695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b="1" dirty="0">
                <a:ln w="0"/>
                <a:solidFill>
                  <a:srgbClr val="9059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Art. 65 Fracc. XXII de la Ley General de Transparencia y Acceso a la Información Pública</a:t>
            </a:r>
          </a:p>
          <a:p>
            <a:r>
              <a:rPr lang="es-MX" sz="1800" dirty="0">
                <a:solidFill>
                  <a:srgbClr val="9059A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de auditorías 2022</a:t>
            </a:r>
            <a:endParaRPr lang="es-MX" sz="1800" dirty="0">
              <a:solidFill>
                <a:srgbClr val="9059A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s-ES" sz="2800" b="1" dirty="0">
              <a:ln w="0"/>
              <a:solidFill>
                <a:srgbClr val="9059A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15F07AC-6A73-4313-8FEF-24D917CB8EE7}"/>
              </a:ext>
            </a:extLst>
          </p:cNvPr>
          <p:cNvSpPr/>
          <p:nvPr/>
        </p:nvSpPr>
        <p:spPr>
          <a:xfrm>
            <a:off x="3855489" y="1960040"/>
            <a:ext cx="44810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b="1" dirty="0">
                <a:solidFill>
                  <a:srgbClr val="9059A1"/>
                </a:solidFill>
              </a:rPr>
              <a:t>Nota informativa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9B6C66-AC4A-45A5-B829-18549915D9C7}"/>
              </a:ext>
            </a:extLst>
          </p:cNvPr>
          <p:cNvSpPr txBox="1"/>
          <p:nvPr/>
        </p:nvSpPr>
        <p:spPr>
          <a:xfrm>
            <a:off x="873919" y="3222725"/>
            <a:ext cx="10444162" cy="311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Por lo que hace a las auditorías practicadas y concluidas efectuadas por la Contraloría Interna de este Instituto Electoral de Coahuila.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En relación al mes de Septiembre de 2022 se informa que no se iniciaron ni concluyeron auditorías.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endParaRPr lang="es-MX" sz="24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57F7493-B44A-4CB1-BDCD-95BA98723A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10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2022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179152"/>
              </p:ext>
            </p:extLst>
          </p:nvPr>
        </p:nvGraphicFramePr>
        <p:xfrm>
          <a:off x="251792" y="1745989"/>
          <a:ext cx="11648660" cy="259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a las operaciones del Segundo Trimestre del ejercicio 2022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Segundo Trimestre del ejercicio 2022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900800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a las operaciones del Tercer Trimestre del ejercicio 2022.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655273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3" name="Marcador de contenido 3">
            <a:extLst>
              <a:ext uri="{FF2B5EF4-FFF2-40B4-BE49-F238E27FC236}">
                <a16:creationId xmlns:a16="http://schemas.microsoft.com/office/drawing/2014/main" id="{A612FB82-6276-07BD-4366-C4D7588739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971405"/>
              </p:ext>
            </p:extLst>
          </p:nvPr>
        </p:nvGraphicFramePr>
        <p:xfrm>
          <a:off x="251792" y="4354751"/>
          <a:ext cx="11648660" cy="542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Tercer Trimestre del ejercicio 2022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209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2023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907483"/>
              </p:ext>
            </p:extLst>
          </p:nvPr>
        </p:nvGraphicFramePr>
        <p:xfrm>
          <a:off x="251792" y="1745989"/>
          <a:ext cx="11648660" cy="1710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Durante el mes de Enero, no se concluyó ninguna auditoría.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3" name="Marcador de contenido 3">
            <a:extLst>
              <a:ext uri="{FF2B5EF4-FFF2-40B4-BE49-F238E27FC236}">
                <a16:creationId xmlns:a16="http://schemas.microsoft.com/office/drawing/2014/main" id="{2867C49F-9E00-1FD3-8503-454219590F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743323"/>
              </p:ext>
            </p:extLst>
          </p:nvPr>
        </p:nvGraphicFramePr>
        <p:xfrm>
          <a:off x="251792" y="3462180"/>
          <a:ext cx="11648660" cy="741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Durante el mes de Febrero, no se concluyó ninguna auditoría.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2B02C89-68F9-0DDF-5A85-AF9D6A44EA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8078320"/>
              </p:ext>
            </p:extLst>
          </p:nvPr>
        </p:nvGraphicFramePr>
        <p:xfrm>
          <a:off x="251792" y="4203225"/>
          <a:ext cx="11648660" cy="741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Integral a las Operaciones del </a:t>
                      </a:r>
                    </a:p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4º Trimestre del ejercicio 2022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  <p:graphicFrame>
        <p:nvGraphicFramePr>
          <p:cNvPr id="9" name="Marcador de contenido 3">
            <a:extLst>
              <a:ext uri="{FF2B5EF4-FFF2-40B4-BE49-F238E27FC236}">
                <a16:creationId xmlns:a16="http://schemas.microsoft.com/office/drawing/2014/main" id="{33C7FF4A-E668-D846-0C5F-F48B550DDE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2680974"/>
              </p:ext>
            </p:extLst>
          </p:nvPr>
        </p:nvGraphicFramePr>
        <p:xfrm>
          <a:off x="251792" y="4949518"/>
          <a:ext cx="11648660" cy="741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Durante el mes de Abril, no se concluyó ninguna auditoría.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  <p:graphicFrame>
        <p:nvGraphicFramePr>
          <p:cNvPr id="10" name="Marcador de contenido 3">
            <a:extLst>
              <a:ext uri="{FF2B5EF4-FFF2-40B4-BE49-F238E27FC236}">
                <a16:creationId xmlns:a16="http://schemas.microsoft.com/office/drawing/2014/main" id="{7B4ACADA-5719-46DC-43AC-2B8B696E70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4418161"/>
              </p:ext>
            </p:extLst>
          </p:nvPr>
        </p:nvGraphicFramePr>
        <p:xfrm>
          <a:off x="251792" y="5685315"/>
          <a:ext cx="11648660" cy="558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Auditoría específica a los Comités Electorales Municipales y Distritales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04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E219A0-1593-4526-8967-285B615A7E39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8D781EC-FF62-4217-9A8A-4E897CA7C4BC}"/>
              </a:ext>
            </a:extLst>
          </p:cNvPr>
          <p:cNvSpPr/>
          <p:nvPr/>
        </p:nvSpPr>
        <p:spPr>
          <a:xfrm>
            <a:off x="377924" y="319425"/>
            <a:ext cx="499847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b="1" dirty="0">
                <a:ln w="0"/>
                <a:solidFill>
                  <a:srgbClr val="9059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Art. 65 Fracc. XXII de la Ley General de Transparencia y Acceso a la Información Pública</a:t>
            </a:r>
          </a:p>
          <a:p>
            <a:r>
              <a:rPr lang="es-MX" sz="2000" dirty="0">
                <a:solidFill>
                  <a:srgbClr val="9059A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de auditorías</a:t>
            </a:r>
            <a:endParaRPr lang="es-MX" sz="2000" dirty="0">
              <a:solidFill>
                <a:srgbClr val="9059A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s-ES" sz="2800" b="1" dirty="0">
              <a:ln w="0"/>
              <a:solidFill>
                <a:srgbClr val="9059A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15F07AC-6A73-4313-8FEF-24D917CB8EE7}"/>
              </a:ext>
            </a:extLst>
          </p:cNvPr>
          <p:cNvSpPr/>
          <p:nvPr/>
        </p:nvSpPr>
        <p:spPr>
          <a:xfrm>
            <a:off x="3855489" y="1960040"/>
            <a:ext cx="44810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b="1" dirty="0">
                <a:solidFill>
                  <a:srgbClr val="9059A1"/>
                </a:solidFill>
              </a:rPr>
              <a:t>Nota informativa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9B6C66-AC4A-45A5-B829-18549915D9C7}"/>
              </a:ext>
            </a:extLst>
          </p:cNvPr>
          <p:cNvSpPr txBox="1"/>
          <p:nvPr/>
        </p:nvSpPr>
        <p:spPr>
          <a:xfrm>
            <a:off x="873919" y="3222725"/>
            <a:ext cx="10444162" cy="3666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Por lo que hace a las auditorías practicadas y concluidas efectuadas por la Contraloría Interna de este Instituto Electoral de Coahuila, se muestran los resultados en el siguiente anexo. 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En relación a los meses que no se reportan, se informa que no se iniciaron ni concluyeron auditorías.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endParaRPr lang="es-MX" sz="24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57F7493-B44A-4CB1-BDCD-95BA98723A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16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2023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957087"/>
              </p:ext>
            </p:extLst>
          </p:nvPr>
        </p:nvGraphicFramePr>
        <p:xfrm>
          <a:off x="251792" y="1745989"/>
          <a:ext cx="11648660" cy="2874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383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79786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768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Comités Electorales Municipales y Distritales proceso 2023.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768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las operaciones del 4° Trimestre 2022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591303"/>
                  </a:ext>
                </a:extLst>
              </a:tr>
            </a:tbl>
          </a:graphicData>
        </a:graphic>
      </p:graphicFrame>
      <p:graphicFrame>
        <p:nvGraphicFramePr>
          <p:cNvPr id="3" name="Marcador de contenido 3">
            <a:extLst>
              <a:ext uri="{FF2B5EF4-FFF2-40B4-BE49-F238E27FC236}">
                <a16:creationId xmlns:a16="http://schemas.microsoft.com/office/drawing/2014/main" id="{BF877DC0-9257-AC4C-F957-D5E413719D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9113829"/>
              </p:ext>
            </p:extLst>
          </p:nvPr>
        </p:nvGraphicFramePr>
        <p:xfrm>
          <a:off x="271670" y="5341010"/>
          <a:ext cx="11648660" cy="741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542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Durante el mes de agosto, no se concluyó ninguna auditoría.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F2FA894-31B5-89BF-A49D-5EDB813E36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5853398"/>
              </p:ext>
            </p:extLst>
          </p:nvPr>
        </p:nvGraphicFramePr>
        <p:xfrm>
          <a:off x="251792" y="4599204"/>
          <a:ext cx="11648660" cy="76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768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Integral a las Operaciones del 1er trimestre del Ejercicio 2023.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176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2023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385565"/>
              </p:ext>
            </p:extLst>
          </p:nvPr>
        </p:nvGraphicFramePr>
        <p:xfrm>
          <a:off x="251792" y="1745988"/>
          <a:ext cx="11648660" cy="446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Durante el mes de septiembre, no se concluyó ninguna auditoría.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Integral a las operaciones del 2º Trimestres del ejercicio 2023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Especifica a la Puntualidad, Asistencia y Permanencia del personal del IEC Ejercicio 2023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al primer Trimestre del Ejercicio 2023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317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2023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845726"/>
              </p:ext>
            </p:extLst>
          </p:nvPr>
        </p:nvGraphicFramePr>
        <p:xfrm>
          <a:off x="251792" y="1745988"/>
          <a:ext cx="11648660" cy="4606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de seguimiento a la puntualidad, asistencia y permanencia del personal del IEC Ejercicio 2023.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Integral a las operaciones del 3er. Trimestre del ejercicio 2023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016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969533"/>
              </p:ext>
            </p:extLst>
          </p:nvPr>
        </p:nvGraphicFramePr>
        <p:xfrm>
          <a:off x="251792" y="1745988"/>
          <a:ext cx="11648660" cy="446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de seguimiento a las Operaciones del 2º Trimestre del ejercicio 2023.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de seguimiento a las Operaciones del 3er. Trimestre del ejercicio 2023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923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366533"/>
              </p:ext>
            </p:extLst>
          </p:nvPr>
        </p:nvGraphicFramePr>
        <p:xfrm>
          <a:off x="251792" y="1745988"/>
          <a:ext cx="11648660" cy="4606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Específica</a:t>
                      </a:r>
                      <a:r>
                        <a:rPr lang="es-MX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 Comités Municipales Electorales para el Proceso Electoral Local 2024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582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873795"/>
              </p:ext>
            </p:extLst>
          </p:nvPr>
        </p:nvGraphicFramePr>
        <p:xfrm>
          <a:off x="251792" y="1745988"/>
          <a:ext cx="11648660" cy="446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Integral a las operaciones del 4º Trimestre 2023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Comités Municipales Electorales Proceso 2024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Específica para verificar la Asistencia, Puntualidad y Permanencia del Personal del IEC ejercicio 2024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7698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48660" cy="446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a las operaciones del 4º Trimestre 2023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267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48660" cy="4606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65683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de seguimiento para verificar la Asistencia, Puntualidad y Permanencia 2024 al 1er Trimestre del personal del Instituto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775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48660" cy="4963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43220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158149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Integral a las operaciones del 1er Trimestre Ejercicio 2024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840492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3788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48660" cy="4695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880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1407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62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para verificar la Puntualidad, Asistencia y Permanencia del Segundo Trimestre 2024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367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de Seguimiento a las operaciones del 1er Trimestre Ejercicio 2024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08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282" y="331768"/>
            <a:ext cx="4524223" cy="1444234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dirty="0">
                <a:solidFill>
                  <a:srgbClr val="B38BBF"/>
                </a:solidFill>
              </a:rPr>
              <a:t>Auditorías practicadas durante el ejercicio 2016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820285"/>
              </p:ext>
            </p:extLst>
          </p:nvPr>
        </p:nvGraphicFramePr>
        <p:xfrm>
          <a:off x="424069" y="1709530"/>
          <a:ext cx="11237843" cy="4227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84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4536506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810306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537617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247569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72922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488469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responsabilidades.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al área de Unidad Técnica de Transparencia y Acceso a la Información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Control interno específica al área Dirección Ejecutiva de Administración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Control interno específica al área Dirección Ejecutiva de Vinculación con INE y OPLES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01890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4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Cuarto trimestre Cuenta Pública 2015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9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4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8890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Control interno específica al área Dirección Ejecutiva de Asuntos Jurídicos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62894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6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1°, 2° y 3er trimestre de Cuenta Pública 2016.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26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23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283471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Control interno específica al área Dirección Ejecutiva de Educación Cívica.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6570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AC8B3B75-A2EA-40E9-84B8-A229A4E88E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607" y="153344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25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48660" cy="4695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880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1407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62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 de seguimiento a la Puntualidad, Asistencia y Permanencia del Segundo Trimestre 2024</a:t>
                      </a:r>
                    </a:p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36769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8289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45355C3A-F5CB-44D6-BD40-D7E5184C1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211922"/>
              </p:ext>
            </p:extLst>
          </p:nvPr>
        </p:nvGraphicFramePr>
        <p:xfrm>
          <a:off x="251792" y="1745988"/>
          <a:ext cx="11648660" cy="4573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880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1407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62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Auditoría para verificar la Puntualidad, Asistencia y Permanencia del Tercer trimestre 2024.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Septiembre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367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Auditoría Integral a las Operaciones del Segundo trimestre del ejercicio  2024.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Septiembre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7982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A8A2B-C446-83B4-68F6-71B3103D5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66551-8042-AA6D-B2A3-2CA7F1575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018256C-172B-A97E-3684-540B6C125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BFBBCE5E-7A64-4561-18AC-F0FB2E35D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368895"/>
              </p:ext>
            </p:extLst>
          </p:nvPr>
        </p:nvGraphicFramePr>
        <p:xfrm>
          <a:off x="251792" y="1745988"/>
          <a:ext cx="11648660" cy="4573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880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1407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62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para verificar la Puntualidad, Asistencia y Permanencia del Tercer trimestre 2024.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Octubre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36769">
                <a:tc>
                  <a:txBody>
                    <a:bodyPr/>
                    <a:lstStyle/>
                    <a:p>
                      <a:pPr algn="ctr" rtl="0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5932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A1447-678D-6E3E-499A-182AD73D4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68C96-5148-8E53-19B3-3971415B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B7BA8B-E5B0-C2EF-F110-6EFAE52707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7E7C0A0D-9064-7200-3192-75570D287E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306774"/>
              </p:ext>
            </p:extLst>
          </p:nvPr>
        </p:nvGraphicFramePr>
        <p:xfrm>
          <a:off x="251792" y="1745988"/>
          <a:ext cx="11648660" cy="4573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8552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88084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14077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62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las operaciones del Tercer Trimestre 2024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Noviembre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s-MX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36769">
                <a:tc>
                  <a:txBody>
                    <a:bodyPr/>
                    <a:lstStyle/>
                    <a:p>
                      <a:pPr algn="ctr" rtl="0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35936"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3101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A1447-678D-6E3E-499A-182AD73D4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68C96-5148-8E53-19B3-3971415B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B7BA8B-E5B0-C2EF-F110-6EFAE52707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7E7C0A0D-9064-7200-3192-75570D287E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792" y="1745988"/>
          <a:ext cx="11663688" cy="4758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2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053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4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integral a las operaciones del Tercer trimestre 2024.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las operaciones del Tercer trimestre 2024.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para verificar la Asistencia, Puntualidad y Permanencia del personal del IEC, cuarto trimestre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la Asistencia, Puntualidad y Permanencia del personal del IEC, Cuarto trimestre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9728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5A380-538E-CE30-0F2C-43BDB7F51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BEEB3-0AFA-A2B4-DA74-815C4BC6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52" y="65982"/>
            <a:ext cx="4328114" cy="1476718"/>
          </a:xfrm>
        </p:spPr>
        <p:txBody>
          <a:bodyPr>
            <a:normAutofit/>
          </a:bodyPr>
          <a:lstStyle/>
          <a:p>
            <a:r>
              <a:rPr lang="es-ES" sz="1600" b="1" dirty="0">
                <a:ln w="0"/>
                <a:solidFill>
                  <a:srgbClr val="9059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Art. 65 Fracc. XXII de la Ley General de Transparencia y Acceso a la Información Pública</a:t>
            </a:r>
            <a:br>
              <a:rPr lang="es-ES" sz="1600" b="1" dirty="0">
                <a:ln w="0"/>
                <a:solidFill>
                  <a:srgbClr val="9059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s-ES" sz="1600" b="1" dirty="0">
                <a:ln w="0"/>
                <a:solidFill>
                  <a:srgbClr val="9059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MX" sz="1600" dirty="0">
                <a:solidFill>
                  <a:srgbClr val="9059A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de auditorías 2025</a:t>
            </a:r>
            <a:endParaRPr lang="es-MX" sz="1600" dirty="0">
              <a:solidFill>
                <a:srgbClr val="9059A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2E451-7D5B-9D5F-6D45-80B1BAB524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30994D7F-F16A-F2E6-8916-CAA66A368B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9913" y="1671638"/>
            <a:ext cx="4639458" cy="1182727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FCAAF2A4-4E1F-20CE-351C-D6D7BA7586E1}"/>
              </a:ext>
            </a:extLst>
          </p:cNvPr>
          <p:cNvSpPr txBox="1"/>
          <p:nvPr/>
        </p:nvSpPr>
        <p:spPr>
          <a:xfrm>
            <a:off x="873919" y="3222725"/>
            <a:ext cx="10444162" cy="311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Por lo que hace a las auditorías practicadas y concluidas efectuadas por la Contraloría Interna de este Instituto Electoral de Coahuila.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sz="2400" dirty="0"/>
              <a:t>En relación al mes de enero 2025 se informa que no se iniciaron ni concluyeron auditorías.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185190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575FF-1430-EFA1-E4EB-1A174549C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BC89D3-BD8C-6EDA-C17F-21778CD0E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86C0B760-7652-C2E0-9326-887F832A53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901587"/>
              </p:ext>
            </p:extLst>
          </p:nvPr>
        </p:nvGraphicFramePr>
        <p:xfrm>
          <a:off x="251792" y="1745988"/>
          <a:ext cx="11663688" cy="4758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2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053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integral a las operaciones del 4º trimestre del 2024.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Febrero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F83BFABE-CB9D-5783-D3F8-AD0787D4A0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490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C6711-A0DC-73C3-EE2E-C93C17CB1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59324-04D1-EA9E-CD40-94ABECB5E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50897CF4-9BE0-90E8-7A73-FEC8DD232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195076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2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053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Auditoría de seguimiento a las operaciones del 4º trimestre del 2024.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marzo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3A01DDD1-42A6-1BC1-7346-B4281256EF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7037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6D187-5EDE-AE45-9426-3872FF7DE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9E680-7332-8034-50CC-A5A96A4D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2E0919B4-F02D-8E97-C3BC-11473C1D0F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963279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2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053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Auditoria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Especifica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Comités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Distritales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Judiciales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abril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72D6E28D-D703-0C87-C6BF-DD541642EF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5139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ACDED-45AD-CBF9-70A6-09482AD50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BC3CA-76E5-ED5F-26AC-9138F69E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B83C3AD8-A69E-A13A-4861-7321D442C3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035912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25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053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Auditoria de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seguimiento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Comités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Distritales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Judiciales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proceso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electoral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614E87CE-D958-E953-9CE5-53DBA7318C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173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155" y="103533"/>
            <a:ext cx="3814556" cy="1444234"/>
          </a:xfrm>
        </p:spPr>
        <p:txBody>
          <a:bodyPr>
            <a:normAutofit/>
          </a:bodyPr>
          <a:lstStyle/>
          <a:p>
            <a:pPr algn="ctr"/>
            <a:r>
              <a:rPr lang="es-MX" sz="2800" dirty="0">
                <a:solidFill>
                  <a:srgbClr val="B38BBF"/>
                </a:solidFill>
              </a:rPr>
              <a:t>Auditorías practicadas durante el ejercicio 2017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034685"/>
              </p:ext>
            </p:extLst>
          </p:nvPr>
        </p:nvGraphicFramePr>
        <p:xfrm>
          <a:off x="336182" y="1500382"/>
          <a:ext cx="11502887" cy="505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70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516979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90705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7432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1944452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72922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al área de Recursos Humanos para verificar la permanencia del personal.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Integral al 4° trimestre de la Cuenta Pública 2016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19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a comités distritales y municipales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01890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4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Integral al 1° trimestre de la Cuenta Pública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23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8890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al área de Recursos Humanos para verificar la permanencia y asistencia del personal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62894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6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 la página electrónica web del IEC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283471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de control interno al área Unidad Técnica de Archivos y Gestión Documental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65703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 control interno a la Unidad Técnica de Sistemas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07134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 control interno a la Dirección de Innovación Electoral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345210"/>
                  </a:ext>
                </a:extLst>
              </a:tr>
              <a:tr h="37292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 control interno a la Unidad Técnica de Fiscalización.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169316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B19983EF-5F66-41E1-A05E-250ED86F83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607" y="153344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0848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EFD25-B173-1821-89A4-4ACDFD147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85896-6AF5-156C-1A5B-99C25CF9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585CCC0C-418D-9F4B-E95B-98BC94CE41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266459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Auditoria Integral a las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Operaciones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del 1er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Trimestre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para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verificar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Asistencia,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puntualidad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permanencia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IEC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5EB7A215-4851-9102-86CD-45B32F0B92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9021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3F7D7-2A8F-D9A1-172C-8A362CD9B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A3474-CBD9-622B-27BF-69A898F0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B435E28A-8BBF-B0CE-8556-C44E17D7D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333155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Auditoria de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seguimiento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las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operaciones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del 1er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Trimestre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del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F2F5669D-0BD3-618A-B5B3-B6776C6EE3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5870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AF89A-CBA9-FA0B-80B0-51C3B9477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15325-5FF7-E06D-C87D-26E0074C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3E925C08-E487-A2F0-3F0F-C7274D3B3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269998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de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seguimiento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verificar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Asistencia,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puntualidad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permanencia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IEC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agosto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Auditoria Integral a las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Operaciones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del 2o </a:t>
                      </a:r>
                      <a:r>
                        <a:rPr lang="en-US" sz="1100" b="1" kern="1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Trimestre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agosto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60A08AC6-5C2F-14DD-9440-F7302EEC8F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4393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62FED-3564-9CC8-567E-97822BE90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9D7B3-AA36-E6BE-159C-DE2F3469A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8BA086CD-46E9-1154-9C45-C55DDEF84C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905043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de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seguimiento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las </a:t>
                      </a:r>
                      <a:r>
                        <a:rPr lang="en-US" sz="1200" b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Operaciones</a:t>
                      </a: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del 2o </a:t>
                      </a:r>
                      <a:r>
                        <a:rPr lang="en-US" sz="1200" b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Trimestre</a:t>
                      </a: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2025</a:t>
                      </a: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septiembre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BD18031F-B8E0-20AD-0C90-F7BBA0F22F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275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C47FA-B7FD-19FE-7AA9-F16289889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F7803-84BF-3372-EEE1-EDABAF4B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75ACC25-0B5F-E59F-AE40-312DE910F8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E9057BE0-29A1-49FD-2211-7BCB0EE13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73032" y="1834155"/>
            <a:ext cx="4639458" cy="1182727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31BEBB62-26ED-AEF6-9527-9EEDBBC77CA8}"/>
              </a:ext>
            </a:extLst>
          </p:cNvPr>
          <p:cNvSpPr txBox="1"/>
          <p:nvPr/>
        </p:nvSpPr>
        <p:spPr>
          <a:xfrm>
            <a:off x="1221658" y="2867317"/>
            <a:ext cx="974868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dirty="0"/>
              <a:t>Por lo que hace a las auditorías practicadas y concluidas efectuadas por la Contraloría Interna de este Instituto Electoral de Coahuila.</a:t>
            </a:r>
          </a:p>
          <a:p>
            <a:pPr algn="ctr"/>
            <a:endParaRPr lang="es-MX" sz="3200" dirty="0"/>
          </a:p>
          <a:p>
            <a:pPr algn="ctr"/>
            <a:r>
              <a:rPr lang="es-MX" sz="3200" dirty="0"/>
              <a:t>En relación al mes de octubre 2025 se informa que no se concluyeron auditorías.</a:t>
            </a:r>
          </a:p>
        </p:txBody>
      </p:sp>
    </p:spTree>
    <p:extLst>
      <p:ext uri="{BB962C8B-B14F-4D97-AF65-F5344CB8AC3E}">
        <p14:creationId xmlns:p14="http://schemas.microsoft.com/office/powerpoint/2010/main" val="13432976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820-3254-4C3E-6183-8925E3444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990DC-5D42-2446-351D-EC41579DC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04F7DF75-61E8-CFF6-DDD1-C65D097B6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548484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Integral a las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operaciones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3er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Trimestre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4º Trimestre del 2025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de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seguimiento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las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operaciones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3er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Trimestre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2025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4º trimestre del 2025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B3FA3294-2091-8F60-7A5E-92D9829113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0994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4A4E9-0284-D5C1-ACA8-6599F4B00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7E166-0033-3021-CE2A-C1202472A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2025</a:t>
            </a:r>
          </a:p>
        </p:txBody>
      </p:sp>
      <p:graphicFrame>
        <p:nvGraphicFramePr>
          <p:cNvPr id="16" name="Marcador de contenido 3">
            <a:extLst>
              <a:ext uri="{FF2B5EF4-FFF2-40B4-BE49-F238E27FC236}">
                <a16:creationId xmlns:a16="http://schemas.microsoft.com/office/drawing/2014/main" id="{8D767F8E-B2AD-110F-11D6-A36DCF0CC2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169300"/>
              </p:ext>
            </p:extLst>
          </p:nvPr>
        </p:nvGraphicFramePr>
        <p:xfrm>
          <a:off x="251792" y="1745988"/>
          <a:ext cx="11663688" cy="483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137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0882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263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378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33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6973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403812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105517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8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Integral a las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operaciones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4o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Trimestre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 2025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1er Trimestre del 2026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82179"/>
                  </a:ext>
                </a:extLst>
              </a:tr>
              <a:tr h="8706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Auditoria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Especifica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Comités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Distritales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Proceso</a:t>
                      </a: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2025-2026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1er Trimestre del 2026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01019"/>
                  </a:ext>
                </a:extLst>
              </a:tr>
              <a:tr h="839999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98945"/>
                  </a:ext>
                </a:extLst>
              </a:tr>
              <a:tr h="765761">
                <a:tc>
                  <a:txBody>
                    <a:bodyPr/>
                    <a:lstStyle/>
                    <a:p>
                      <a:pPr algn="ctr" rtl="0" fontAlgn="ctr"/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61327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6AC0DC16-5881-EA5A-BE38-D1D7DB4597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091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7" y="27664"/>
            <a:ext cx="4402998" cy="1444234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2018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806938"/>
              </p:ext>
            </p:extLst>
          </p:nvPr>
        </p:nvGraphicFramePr>
        <p:xfrm>
          <a:off x="225287" y="1122935"/>
          <a:ext cx="11714921" cy="5476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492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975135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658062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74442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519891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85920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Específica al Presupuesto del Proceso Electoral 2016 - 2017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 la integral al primer trimestre Cuenta Pública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Marzo</a:t>
                      </a:r>
                    </a:p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23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 </a:t>
                      </a:r>
                      <a:r>
                        <a:rPr lang="es-MX" sz="1200" dirty="0"/>
                        <a:t>(En proceso de responsabilidades)</a:t>
                      </a:r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de seguimiento a la auditoría específica a la página electrónica (WEB) del IEC.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Marzo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01890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de seguimiento a la integral al segundo trimestre Cuenta Pública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Abril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8890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a comités municipales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Mayo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62894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 comités municipales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Julio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283471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 específica al presupuesto del Proceso Electoral 2016 – 2017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Julio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6570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12B84E62-F7FB-400A-A3A7-8534F85ED4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99" y="124483"/>
            <a:ext cx="2333208" cy="80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67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155" y="103533"/>
            <a:ext cx="3814556" cy="1444234"/>
          </a:xfrm>
        </p:spPr>
        <p:txBody>
          <a:bodyPr>
            <a:normAutofit/>
          </a:bodyPr>
          <a:lstStyle/>
          <a:p>
            <a:pPr algn="ctr"/>
            <a:r>
              <a:rPr lang="es-MX" sz="2800" dirty="0">
                <a:solidFill>
                  <a:srgbClr val="B38BBF"/>
                </a:solidFill>
              </a:rPr>
              <a:t>Auditorías practicadas durante el ejercicio 2018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159152"/>
              </p:ext>
            </p:extLst>
          </p:nvPr>
        </p:nvGraphicFramePr>
        <p:xfrm>
          <a:off x="319802" y="1448888"/>
          <a:ext cx="11569147" cy="495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279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4350015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438721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4129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5647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1980356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al segundo trimestre del ejercicio fiscal 2017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Julio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Financiera Integral al tercer Avance de Gestión Financiera de la cuenta pública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Septiembre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49048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de seguimiento a Comités Municipales del Proceso Electoral 2017 - 2018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Septiembre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-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01890"/>
                  </a:ext>
                </a:extLst>
              </a:tr>
              <a:tr h="63493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de seguimiento específica al presupuesto del proceso electoral 2016 –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Octubre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50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8890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al 2do trimestre cuenta pública 2017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Octubre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62894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Integral al informe de Avance de Gestión Financiera Octubre-Diciembre, Ejercicio Fiscal 2018.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Noviembre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65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188884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al 3er Avance de Gestión de la Cuenta Pública 2017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Diciembre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9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12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4174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B5CCC810-28D6-44B8-A3E8-E35704E0A6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487" y="112263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51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155" y="290152"/>
            <a:ext cx="3814556" cy="1444234"/>
          </a:xfrm>
        </p:spPr>
        <p:txBody>
          <a:bodyPr>
            <a:normAutofit/>
          </a:bodyPr>
          <a:lstStyle/>
          <a:p>
            <a:pPr algn="ctr"/>
            <a:r>
              <a:rPr lang="es-MX" sz="2800" dirty="0">
                <a:solidFill>
                  <a:srgbClr val="B38BBF"/>
                </a:solidFill>
              </a:rPr>
              <a:t>Auditorías practicadas durante el ejercicio 2019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294982"/>
              </p:ext>
            </p:extLst>
          </p:nvPr>
        </p:nvGraphicFramePr>
        <p:xfrm>
          <a:off x="490331" y="1358278"/>
          <a:ext cx="11330608" cy="5036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9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4260324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409056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41673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25633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1939524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Durante el mes de enero de 2019,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76654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Integral al Informe de los Avances de Gestión del 1ro y 2do Trimestre del Ejercicio Fiscal 2018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Febrero 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37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49048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Auditoría Integral al Informe de los Avances de Gestión del 3er trimestre del ejercicio fiscal 2018 y al Control Interno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/>
                        <a:t>Febrero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23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En proceso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01890"/>
                  </a:ext>
                </a:extLst>
              </a:tr>
              <a:tr h="634936">
                <a:tc gridSpan="6"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Durante el mes de marzo de 2019, no se iniciaron ni concluyeron auditorías.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38890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de seguimiento al 4to trimestre del 2017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65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19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46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62894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Auditoría Específica al Control Interno del Proceso de Adquisiciones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Mayo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0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188884"/>
                  </a:ext>
                </a:extLst>
              </a:tr>
              <a:tr h="390778">
                <a:tc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Cabe mencionar que en la auditoría no se determinaron observaciones, son que se hicieron 11 recomendaciones al auditado.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4174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A157237B-0DB3-4851-99CC-CCF1D783C7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925" y="145448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465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563" y="151653"/>
            <a:ext cx="4401548" cy="1444234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2019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958969"/>
              </p:ext>
            </p:extLst>
          </p:nvPr>
        </p:nvGraphicFramePr>
        <p:xfrm>
          <a:off x="437323" y="1358278"/>
          <a:ext cx="11237842" cy="3776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22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65742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397520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29052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13962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1923644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Durante el mes de julio de 2019,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76654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agosto de 2019, no se iniciaron ni concluyeron auditorías.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25789"/>
                  </a:ext>
                </a:extLst>
              </a:tr>
              <a:tr h="76654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septiembre de 2019, no se iniciaron ni concluyeron auditorías.</a:t>
                      </a:r>
                    </a:p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09214"/>
                  </a:ext>
                </a:extLst>
              </a:tr>
              <a:tr h="76654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</a:t>
                      </a:r>
                      <a:r>
                        <a:rPr lang="es-MX" sz="1600" b="1" dirty="0">
                          <a:solidFill>
                            <a:srgbClr val="6F0579"/>
                          </a:solidFill>
                        </a:rPr>
                        <a:t>octubre</a:t>
                      </a:r>
                      <a:r>
                        <a:rPr lang="es-MX" sz="1600" dirty="0">
                          <a:solidFill>
                            <a:srgbClr val="6F0579"/>
                          </a:solidFill>
                        </a:rPr>
                        <a:t> </a:t>
                      </a:r>
                      <a:r>
                        <a:rPr lang="es-MX" sz="1600" dirty="0"/>
                        <a:t>de 2019, no se iniciaron ni concluyeron auditorías.</a:t>
                      </a:r>
                    </a:p>
                    <a:p>
                      <a:pPr algn="ctr"/>
                      <a:endParaRPr lang="es-MX" sz="14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933994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48DB68-BD0C-40B1-9D31-A8BD28B0F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76355"/>
              </p:ext>
            </p:extLst>
          </p:nvPr>
        </p:nvGraphicFramePr>
        <p:xfrm>
          <a:off x="437323" y="5123615"/>
          <a:ext cx="11237841" cy="1354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275">
                  <a:extLst>
                    <a:ext uri="{9D8B030D-6E8A-4147-A177-3AD203B41FA5}">
                      <a16:colId xmlns:a16="http://schemas.microsoft.com/office/drawing/2014/main" val="2171586150"/>
                    </a:ext>
                  </a:extLst>
                </a:gridCol>
                <a:gridCol w="3964389">
                  <a:extLst>
                    <a:ext uri="{9D8B030D-6E8A-4147-A177-3AD203B41FA5}">
                      <a16:colId xmlns:a16="http://schemas.microsoft.com/office/drawing/2014/main" val="2648340923"/>
                    </a:ext>
                  </a:extLst>
                </a:gridCol>
                <a:gridCol w="1397520">
                  <a:extLst>
                    <a:ext uri="{9D8B030D-6E8A-4147-A177-3AD203B41FA5}">
                      <a16:colId xmlns:a16="http://schemas.microsoft.com/office/drawing/2014/main" val="2617558560"/>
                    </a:ext>
                  </a:extLst>
                </a:gridCol>
                <a:gridCol w="1529051">
                  <a:extLst>
                    <a:ext uri="{9D8B030D-6E8A-4147-A177-3AD203B41FA5}">
                      <a16:colId xmlns:a16="http://schemas.microsoft.com/office/drawing/2014/main" val="3251289456"/>
                    </a:ext>
                  </a:extLst>
                </a:gridCol>
                <a:gridCol w="1413962">
                  <a:extLst>
                    <a:ext uri="{9D8B030D-6E8A-4147-A177-3AD203B41FA5}">
                      <a16:colId xmlns:a16="http://schemas.microsoft.com/office/drawing/2014/main" val="868409299"/>
                    </a:ext>
                  </a:extLst>
                </a:gridCol>
                <a:gridCol w="1923644">
                  <a:extLst>
                    <a:ext uri="{9D8B030D-6E8A-4147-A177-3AD203B41FA5}">
                      <a16:colId xmlns:a16="http://schemas.microsoft.com/office/drawing/2014/main" val="2039811034"/>
                    </a:ext>
                  </a:extLst>
                </a:gridCol>
              </a:tblGrid>
              <a:tr h="840241"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Auditoría de seguimiento Financiera Integral al Avance de Gestión al 1º y 2º  Trimestre 2018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Noviembre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243251"/>
                  </a:ext>
                </a:extLst>
              </a:tr>
              <a:tr h="51418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</a:t>
                      </a:r>
                      <a:r>
                        <a:rPr lang="es-MX" sz="1600" b="1" dirty="0">
                          <a:solidFill>
                            <a:srgbClr val="6F0579"/>
                          </a:solidFill>
                        </a:rPr>
                        <a:t>diciembre</a:t>
                      </a:r>
                      <a:r>
                        <a:rPr lang="es-MX" sz="1600" dirty="0"/>
                        <a:t> de 2019,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531840"/>
                  </a:ext>
                </a:extLst>
              </a:tr>
            </a:tbl>
          </a:graphicData>
        </a:graphic>
      </p:graphicFrame>
      <p:pic>
        <p:nvPicPr>
          <p:cNvPr id="10" name="Imagen 9">
            <a:extLst>
              <a:ext uri="{FF2B5EF4-FFF2-40B4-BE49-F238E27FC236}">
                <a16:creationId xmlns:a16="http://schemas.microsoft.com/office/drawing/2014/main" id="{C0B4E58E-CD33-4F8C-A76F-D2888319A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925" y="112263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6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97B29-5DA4-4E67-B356-885A9AD1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64" y="291069"/>
            <a:ext cx="4328114" cy="1476718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solidFill>
                  <a:srgbClr val="B38BBF"/>
                </a:solidFill>
              </a:rPr>
              <a:t>Auditorías practicadas durante el ejercicio 2020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90A02AC-CCB4-4C56-969F-A792D188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051931"/>
              </p:ext>
            </p:extLst>
          </p:nvPr>
        </p:nvGraphicFramePr>
        <p:xfrm>
          <a:off x="251792" y="1745989"/>
          <a:ext cx="11648660" cy="4823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68">
                  <a:extLst>
                    <a:ext uri="{9D8B030D-6E8A-4147-A177-3AD203B41FA5}">
                      <a16:colId xmlns:a16="http://schemas.microsoft.com/office/drawing/2014/main" val="3815405295"/>
                    </a:ext>
                  </a:extLst>
                </a:gridCol>
                <a:gridCol w="3899591">
                  <a:extLst>
                    <a:ext uri="{9D8B030D-6E8A-4147-A177-3AD203B41FA5}">
                      <a16:colId xmlns:a16="http://schemas.microsoft.com/office/drawing/2014/main" val="1609311639"/>
                    </a:ext>
                  </a:extLst>
                </a:gridCol>
                <a:gridCol w="1510687">
                  <a:extLst>
                    <a:ext uri="{9D8B030D-6E8A-4147-A177-3AD203B41FA5}">
                      <a16:colId xmlns:a16="http://schemas.microsoft.com/office/drawing/2014/main" val="313937384"/>
                    </a:ext>
                  </a:extLst>
                </a:gridCol>
                <a:gridCol w="1571761">
                  <a:extLst>
                    <a:ext uri="{9D8B030D-6E8A-4147-A177-3AD203B41FA5}">
                      <a16:colId xmlns:a16="http://schemas.microsoft.com/office/drawing/2014/main" val="3091896015"/>
                    </a:ext>
                  </a:extLst>
                </a:gridCol>
                <a:gridCol w="1453456">
                  <a:extLst>
                    <a:ext uri="{9D8B030D-6E8A-4147-A177-3AD203B41FA5}">
                      <a16:colId xmlns:a16="http://schemas.microsoft.com/office/drawing/2014/main" val="3243898174"/>
                    </a:ext>
                  </a:extLst>
                </a:gridCol>
                <a:gridCol w="2074297">
                  <a:extLst>
                    <a:ext uri="{9D8B030D-6E8A-4147-A177-3AD203B41FA5}">
                      <a16:colId xmlns:a16="http://schemas.microsoft.com/office/drawing/2014/main" val="319625608"/>
                    </a:ext>
                  </a:extLst>
                </a:gridCol>
              </a:tblGrid>
              <a:tr h="390778"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419282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Número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Tipo de auditoría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Mes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Determinadas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Solventadas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</a:rPr>
                        <a:t>Turnadas al área de responsabilidades</a:t>
                      </a:r>
                    </a:p>
                  </a:txBody>
                  <a:tcPr anchor="ctr">
                    <a:solidFill>
                      <a:srgbClr val="905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573457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Auditoría de seguimiento financiera integral al avance de gestión del 3er. Trimestre de 2018.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Enero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6686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el mes de </a:t>
                      </a:r>
                      <a:r>
                        <a:rPr lang="es-MX" sz="1600" b="1" dirty="0">
                          <a:solidFill>
                            <a:srgbClr val="6F0579"/>
                          </a:solidFill>
                        </a:rPr>
                        <a:t>febrero</a:t>
                      </a:r>
                      <a:r>
                        <a:rPr lang="es-MX" sz="1600" dirty="0"/>
                        <a:t> de 2020,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395713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Auditoría Financiera Integral al 4º Trimestre de 2018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833825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los meses de </a:t>
                      </a:r>
                      <a:r>
                        <a:rPr lang="es-MX" sz="1600" b="1" dirty="0">
                          <a:solidFill>
                            <a:srgbClr val="6F0579"/>
                          </a:solidFill>
                        </a:rPr>
                        <a:t>abril, mayo, junio, julio y agosto </a:t>
                      </a:r>
                      <a:r>
                        <a:rPr lang="es-MX" sz="1600" dirty="0"/>
                        <a:t>de 2020,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867486"/>
                  </a:ext>
                </a:extLst>
              </a:tr>
              <a:tr h="5429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1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Auditoría de seguimiento Financiera Integral al Avance de Gestión al 4to Trimestre de 2018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Septiembre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56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109313"/>
                  </a:ext>
                </a:extLst>
              </a:tr>
              <a:tr h="54297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Durante los meses de </a:t>
                      </a:r>
                      <a:r>
                        <a:rPr lang="es-MX" sz="1600" b="1" dirty="0">
                          <a:solidFill>
                            <a:srgbClr val="7030A0"/>
                          </a:solidFill>
                        </a:rPr>
                        <a:t>octubre y noviembre</a:t>
                      </a:r>
                      <a:r>
                        <a:rPr lang="es-MX" sz="1600" b="1" dirty="0">
                          <a:solidFill>
                            <a:srgbClr val="6F0579"/>
                          </a:solidFill>
                        </a:rPr>
                        <a:t> </a:t>
                      </a:r>
                      <a:r>
                        <a:rPr lang="es-MX" sz="1600" dirty="0"/>
                        <a:t>de 2020, no se iniciaron ni concluyeron auditorías.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90972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9EACB5D2-2D63-494C-BAB9-C1B60943D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14" y="270377"/>
            <a:ext cx="3018462" cy="10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83720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de actualización IEC" id="{16874D94-752D-451A-A442-73578E9520BF}" vid="{2FCEEF58-542C-4A00-8A05-7A99ABE9BA0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actualización IEC</Template>
  <TotalTime>74</TotalTime>
  <Words>3214</Words>
  <Application>Microsoft Office PowerPoint</Application>
  <PresentationFormat>Panorámica</PresentationFormat>
  <Paragraphs>1053</Paragraphs>
  <Slides>46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46</vt:i4>
      </vt:variant>
    </vt:vector>
  </HeadingPairs>
  <TitlesOfParts>
    <vt:vector size="52" baseType="lpstr">
      <vt:lpstr>Arial</vt:lpstr>
      <vt:lpstr>Calibri</vt:lpstr>
      <vt:lpstr>Calibri Light</vt:lpstr>
      <vt:lpstr>Cambria</vt:lpstr>
      <vt:lpstr>Times New Roman</vt:lpstr>
      <vt:lpstr>1_Tema de Office</vt:lpstr>
      <vt:lpstr>Presentación de PowerPoint</vt:lpstr>
      <vt:lpstr>Presentación de PowerPoint</vt:lpstr>
      <vt:lpstr>Auditorías practicadas durante el ejercicio 2016</vt:lpstr>
      <vt:lpstr>Auditorías practicadas durante el ejercicio 2017</vt:lpstr>
      <vt:lpstr>Auditorías practicadas durante el ejercicio 2018</vt:lpstr>
      <vt:lpstr>Auditorías practicadas durante el ejercicio 2018</vt:lpstr>
      <vt:lpstr>Auditorías practicadas durante el ejercicio 2019</vt:lpstr>
      <vt:lpstr>Auditorías practicadas durante el ejercicio 2019</vt:lpstr>
      <vt:lpstr>Auditorías practicadas durante el ejercicio 2020</vt:lpstr>
      <vt:lpstr>Auditorías practicadas durante el ejercicio 2020</vt:lpstr>
      <vt:lpstr>Auditorías practicadas durante el ejercicio 2021</vt:lpstr>
      <vt:lpstr>Auditorías practicadas durante el ejercicio 2021</vt:lpstr>
      <vt:lpstr>Auditorías practicadas durante el ejercicio 2021</vt:lpstr>
      <vt:lpstr>Auditorías practicadas durante el ejercicio 2022</vt:lpstr>
      <vt:lpstr>Auditorías practicadas durante el ejercicio 2022</vt:lpstr>
      <vt:lpstr>Auditorías practicadas durante el ejercicio 2022</vt:lpstr>
      <vt:lpstr>Presentación de PowerPoint</vt:lpstr>
      <vt:lpstr>Auditorías practicadas durante el ejercicio 2022</vt:lpstr>
      <vt:lpstr>Auditorías practicadas durante el ejercicio 2023</vt:lpstr>
      <vt:lpstr>Auditorías practicadas durante el ejercicio 2023</vt:lpstr>
      <vt:lpstr>Auditorías practicadas durante el ejercicio 2023</vt:lpstr>
      <vt:lpstr>Auditorías practicadas durante el ejercicio 2023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Auditorías practicadas durante el ejercicio 2024</vt:lpstr>
      <vt:lpstr>Art. 65 Fracc. XXII de la Ley General de Transparencia y Acceso a la Información Pública  Resultados de auditorías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  <vt:lpstr>Auditorías practicadas durante el ejercicio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IEC-2021</dc:creator>
  <cp:lastModifiedBy>IEC2019</cp:lastModifiedBy>
  <cp:revision>10</cp:revision>
  <dcterms:created xsi:type="dcterms:W3CDTF">2025-09-04T15:45:21Z</dcterms:created>
  <dcterms:modified xsi:type="dcterms:W3CDTF">2026-04-01T22:36:09Z</dcterms:modified>
</cp:coreProperties>
</file>